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5" r:id="rId6"/>
    <p:sldId id="266" r:id="rId7"/>
    <p:sldId id="267" r:id="rId8"/>
    <p:sldId id="261" r:id="rId9"/>
    <p:sldId id="262" r:id="rId10"/>
    <p:sldId id="263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0" r:id="rId20"/>
    <p:sldId id="281" r:id="rId21"/>
    <p:sldId id="282" r:id="rId22"/>
    <p:sldId id="283" r:id="rId23"/>
    <p:sldId id="284" r:id="rId24"/>
    <p:sldId id="285" r:id="rId25"/>
    <p:sldId id="291" r:id="rId26"/>
    <p:sldId id="286" r:id="rId27"/>
    <p:sldId id="287" r:id="rId28"/>
    <p:sldId id="288" r:id="rId29"/>
    <p:sldId id="289" r:id="rId30"/>
    <p:sldId id="292" r:id="rId31"/>
    <p:sldId id="290" r:id="rId32"/>
    <p:sldId id="275" r:id="rId33"/>
    <p:sldId id="293" r:id="rId34"/>
    <p:sldId id="276" r:id="rId35"/>
    <p:sldId id="277" r:id="rId36"/>
    <p:sldId id="278" r:id="rId37"/>
    <p:sldId id="279" r:id="rId38"/>
    <p:sldId id="294" r:id="rId39"/>
    <p:sldId id="295" r:id="rId40"/>
    <p:sldId id="305" r:id="rId41"/>
    <p:sldId id="299" r:id="rId42"/>
    <p:sldId id="296" r:id="rId43"/>
    <p:sldId id="297" r:id="rId44"/>
    <p:sldId id="298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20" r:id="rId58"/>
    <p:sldId id="321" r:id="rId59"/>
    <p:sldId id="322" r:id="rId60"/>
    <p:sldId id="314" r:id="rId61"/>
    <p:sldId id="323" r:id="rId62"/>
    <p:sldId id="31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9" autoAdjust="0"/>
    <p:restoredTop sz="94660"/>
  </p:normalViewPr>
  <p:slideViewPr>
    <p:cSldViewPr snapToGrid="0">
      <p:cViewPr varScale="1">
        <p:scale>
          <a:sx n="65" d="100"/>
          <a:sy n="65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2614-4A7B-4FBD-B4F7-8C7432C60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9E1B0-60A8-4303-A8C3-1E0701B0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2B978-7B6B-49E7-99CB-4E7D521D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4ED82-0C23-4249-989A-3F64B4E33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BC238-7F11-4CC8-820A-E50AB03D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96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0211-94F5-4E42-A639-F141F0B4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44939-CCBD-4881-87DE-0EBEB614F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2A987-B8D2-4BD2-BCED-E6B5BE9D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605A8-887B-4BA3-8F69-58790A92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D0C5D-6702-45D9-81BB-32ADF9E7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4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647C58-B927-4D5D-9225-F3C0617A4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22B3D-E291-492E-8A25-7A4FDB8FA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788B-3DF2-4D3F-8153-2CC51766E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3018-ED25-4C0C-A006-7FEBAADB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6DDA-AEC3-4610-B83E-BB738B64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2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A284D-A62F-4088-A98E-23EA705F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2169E-A18C-4174-9DD6-F3AD780D1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4FCDE-F327-4A5D-BEA2-ACF4AFDE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7F068-BEDA-4CFE-9B45-91F9058B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55235-F666-4E6E-AACE-28605F38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9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D775-23BE-471F-AA70-98BC3CE5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4F141-9147-465E-8FF0-6052B45AC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FA08-47EE-4D3E-86D0-5F5030DB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B61A2-B37D-4412-A712-ECDC8D85B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5BFD5-FDEE-4B0B-8E4E-9C6FA0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2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EA01-899C-42E9-B4BD-C2193DBD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2BBB7-F1DF-462E-9F32-1347E2E2C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87E75-BA5D-45F7-A3A6-B0FC48E52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5053C-D624-4D62-B65A-6DEE50A8D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4A43C-F924-4BF4-88A3-7A6FA94F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289EC-36A4-4906-8949-84070578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55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F68F-C09A-4277-89AD-325A4739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5F991-1A94-46D0-A2CB-D13F56B00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CA8E2-E51B-487B-A86A-A3E3E59B8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82214-C307-4404-BB23-178768F87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0FD79E-8BCE-4471-BF7E-BA20B14B4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5B9ED-3E00-4247-8CF3-358BB8C9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AD288-5717-42DD-B3BE-1DCFB67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5F671-9FA5-4BA1-90AE-1F76293E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023F-69CA-4D44-9C52-B8058AAE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A9A7A-D93C-4835-9CEE-A41FCAC99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A5DB5-573E-46F8-8BFB-B83441B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B49C2-C926-4ACF-AA63-32C7832E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5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D0688-8C23-4989-9F42-3CF845DB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F1139-AB60-443C-8653-037C1184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D2282-351F-4C7B-8D09-B04246FB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2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7504-D89D-4735-9CEF-B473FB80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952A0-95D2-4F1C-A133-C76A2C20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85F63-A993-4207-8AC1-D3B4DA717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9B40F-D992-401F-B35D-E85ADDA8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38B30-9B36-49C4-AC54-34FEDC72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F234D-49AB-4214-8D33-C2BBB03B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94DC-EBF9-4412-A65D-B83F3DD2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F3AEA-BBA9-4568-807C-5455709AB0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0880E-2D32-45C1-B44B-13B4FF47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B27C5-2FE5-4903-AAA9-F350A7BB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B85C-9816-4C60-A8B7-BAD6A673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D1DCB-0CCD-4D51-8F90-237723C8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4015A-CF65-48BB-90C4-4EEF8147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71C04-7D5D-44F2-9B4A-58D01207C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8181B-73FD-4DC3-9733-A940CF71D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2E8D1-ECF8-490A-86F1-1EE87C9D7296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92D07-C4D5-4470-B31B-56E5C00D5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11665-3F46-4EC6-8DF7-98F19C3E4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36134-2AF1-45F3-B8A8-28FC19564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9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EDE9-7EE8-4AE0-96C0-3639E727A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Esp8266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8544D-B43A-4AAE-AADC-2CE5B787A6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Arduino IDE and Esp8266</a:t>
            </a:r>
          </a:p>
        </p:txBody>
      </p:sp>
    </p:spTree>
    <p:extLst>
      <p:ext uri="{BB962C8B-B14F-4D97-AF65-F5344CB8AC3E}">
        <p14:creationId xmlns:p14="http://schemas.microsoft.com/office/powerpoint/2010/main" val="221959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123456\AppData\Local\Temp\x10sctmp8.png">
            <a:extLst>
              <a:ext uri="{FF2B5EF4-FFF2-40B4-BE49-F238E27FC236}">
                <a16:creationId xmlns:a16="http://schemas.microsoft.com/office/drawing/2014/main" id="{33DA0F42-580A-413A-8C55-1579211E3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809625"/>
            <a:ext cx="82296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123456\AppData\Local\Temp\x10sctmp9.png">
            <a:extLst>
              <a:ext uri="{FF2B5EF4-FFF2-40B4-BE49-F238E27FC236}">
                <a16:creationId xmlns:a16="http://schemas.microsoft.com/office/drawing/2014/main" id="{95D6163E-DA69-49C7-98BD-C450B6E9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4225925"/>
            <a:ext cx="82105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38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123456\AppData\Local\Temp\x10sctmp11.png">
            <a:extLst>
              <a:ext uri="{FF2B5EF4-FFF2-40B4-BE49-F238E27FC236}">
                <a16:creationId xmlns:a16="http://schemas.microsoft.com/office/drawing/2014/main" id="{55137551-A5FD-4D21-9FD0-8FAC81C21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243013"/>
            <a:ext cx="1157287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49A0C-FE8D-4B6B-80CC-4E4B29CF2FBC}"/>
              </a:ext>
            </a:extLst>
          </p:cNvPr>
          <p:cNvSpPr txBox="1"/>
          <p:nvPr/>
        </p:nvSpPr>
        <p:spPr>
          <a:xfrm>
            <a:off x="2247900" y="292100"/>
            <a:ext cx="206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serial monitor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0EACD0-FB89-447D-9187-644422D0F648}"/>
              </a:ext>
            </a:extLst>
          </p:cNvPr>
          <p:cNvCxnSpPr>
            <a:stCxn id="2" idx="3"/>
          </p:cNvCxnSpPr>
          <p:nvPr/>
        </p:nvCxnSpPr>
        <p:spPr>
          <a:xfrm>
            <a:off x="4309042" y="476766"/>
            <a:ext cx="1964758" cy="1415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C417FE-1E42-4C5C-938C-52F1A5B4EF7D}"/>
              </a:ext>
            </a:extLst>
          </p:cNvPr>
          <p:cNvSpPr txBox="1"/>
          <p:nvPr/>
        </p:nvSpPr>
        <p:spPr>
          <a:xfrm>
            <a:off x="7442200" y="6299200"/>
            <a:ext cx="245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baud rate 115200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58E10F-F957-4A6C-A4E4-B0BA20EB929F}"/>
              </a:ext>
            </a:extLst>
          </p:cNvPr>
          <p:cNvCxnSpPr>
            <a:stCxn id="5" idx="3"/>
          </p:cNvCxnSpPr>
          <p:nvPr/>
        </p:nvCxnSpPr>
        <p:spPr>
          <a:xfrm flipV="1">
            <a:off x="9901784" y="5791200"/>
            <a:ext cx="1020216" cy="692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FF6D0B-166C-4C1A-A06D-921D00337BFA}"/>
              </a:ext>
            </a:extLst>
          </p:cNvPr>
          <p:cNvSpPr txBox="1"/>
          <p:nvPr/>
        </p:nvSpPr>
        <p:spPr>
          <a:xfrm>
            <a:off x="9479784" y="476766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</a:t>
            </a:r>
            <a:r>
              <a:rPr lang="en-US" dirty="0" err="1"/>
              <a:t>ip</a:t>
            </a:r>
            <a:r>
              <a:rPr lang="en-US" dirty="0"/>
              <a:t> address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B3ACD-7C41-4979-A974-E124A8DB197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479784" y="846098"/>
            <a:ext cx="768095" cy="1794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002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123456\AppData\Local\Temp\x10sctmp13.png">
            <a:extLst>
              <a:ext uri="{FF2B5EF4-FFF2-40B4-BE49-F238E27FC236}">
                <a16:creationId xmlns:a16="http://schemas.microsoft.com/office/drawing/2014/main" id="{9BB2F236-CE03-4CFA-9D66-4AAF67BB3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333" y="1006474"/>
            <a:ext cx="8570292" cy="43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42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Users\123456\AppData\Local\Temp\x10sctmp15.png">
            <a:extLst>
              <a:ext uri="{FF2B5EF4-FFF2-40B4-BE49-F238E27FC236}">
                <a16:creationId xmlns:a16="http://schemas.microsoft.com/office/drawing/2014/main" id="{175E6F79-96B6-44A1-9EC0-3224B637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871538"/>
            <a:ext cx="682942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30D33-C283-4044-A173-F75D6E56898A}"/>
              </a:ext>
            </a:extLst>
          </p:cNvPr>
          <p:cNvSpPr txBox="1"/>
          <p:nvPr/>
        </p:nvSpPr>
        <p:spPr>
          <a:xfrm>
            <a:off x="7010400" y="2044700"/>
            <a:ext cx="268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to 2 for </a:t>
            </a:r>
            <a:r>
              <a:rPr lang="en-US" dirty="0" err="1"/>
              <a:t>builtin</a:t>
            </a:r>
            <a:r>
              <a:rPr lang="en-US" dirty="0"/>
              <a:t> 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6A33B-D6EE-48DA-BAEA-3F56F47A196C}"/>
              </a:ext>
            </a:extLst>
          </p:cNvPr>
          <p:cNvSpPr txBox="1"/>
          <p:nvPr/>
        </p:nvSpPr>
        <p:spPr>
          <a:xfrm>
            <a:off x="7797800" y="3860800"/>
            <a:ext cx="263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to display on browser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EE81A5-714F-4991-9209-4E6816B841BC}"/>
              </a:ext>
            </a:extLst>
          </p:cNvPr>
          <p:cNvCxnSpPr>
            <a:stCxn id="2" idx="1"/>
          </p:cNvCxnSpPr>
          <p:nvPr/>
        </p:nvCxnSpPr>
        <p:spPr>
          <a:xfrm flipH="1">
            <a:off x="3022600" y="2229366"/>
            <a:ext cx="3987800" cy="140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79D5E2-B94F-4354-91F8-2FC9D1CD9A98}"/>
              </a:ext>
            </a:extLst>
          </p:cNvPr>
          <p:cNvCxnSpPr>
            <a:stCxn id="3" idx="1"/>
          </p:cNvCxnSpPr>
          <p:nvPr/>
        </p:nvCxnSpPr>
        <p:spPr>
          <a:xfrm flipH="1">
            <a:off x="6578600" y="4045466"/>
            <a:ext cx="1219200" cy="43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3AB243C3-380E-4E95-BA4E-D9B17539778B}"/>
              </a:ext>
            </a:extLst>
          </p:cNvPr>
          <p:cNvSpPr/>
          <p:nvPr/>
        </p:nvSpPr>
        <p:spPr>
          <a:xfrm>
            <a:off x="7427913" y="4368800"/>
            <a:ext cx="242887" cy="749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AB5FD-9D5C-47A7-A8BA-8C4A63F65F4F}"/>
              </a:ext>
            </a:extLst>
          </p:cNvPr>
          <p:cNvSpPr txBox="1"/>
          <p:nvPr/>
        </p:nvSpPr>
        <p:spPr>
          <a:xfrm>
            <a:off x="7818623" y="4558784"/>
            <a:ext cx="437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on and off each time sending to browser</a:t>
            </a:r>
          </a:p>
        </p:txBody>
      </p:sp>
    </p:spTree>
    <p:extLst>
      <p:ext uri="{BB962C8B-B14F-4D97-AF65-F5344CB8AC3E}">
        <p14:creationId xmlns:p14="http://schemas.microsoft.com/office/powerpoint/2010/main" val="323544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123456\AppData\Local\Temp\x10sctmp16.png">
            <a:extLst>
              <a:ext uri="{FF2B5EF4-FFF2-40B4-BE49-F238E27FC236}">
                <a16:creationId xmlns:a16="http://schemas.microsoft.com/office/drawing/2014/main" id="{E40DB4D6-7AE0-45DD-8CF1-10F4AD04B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8" y="668338"/>
            <a:ext cx="68294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123456\AppData\Local\Temp\x10sctmp17.png">
            <a:extLst>
              <a:ext uri="{FF2B5EF4-FFF2-40B4-BE49-F238E27FC236}">
                <a16:creationId xmlns:a16="http://schemas.microsoft.com/office/drawing/2014/main" id="{A913D9F4-9D8B-4278-A4D2-66F71419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2776538"/>
            <a:ext cx="63817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8F20B1-F190-4E3C-A049-68A89FBF406D}"/>
              </a:ext>
            </a:extLst>
          </p:cNvPr>
          <p:cNvSpPr txBox="1"/>
          <p:nvPr/>
        </p:nvSpPr>
        <p:spPr>
          <a:xfrm>
            <a:off x="609600" y="1257300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command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8600D0-CF8B-487B-8A8E-0A98ACEB4D7E}"/>
              </a:ext>
            </a:extLst>
          </p:cNvPr>
          <p:cNvCxnSpPr>
            <a:stCxn id="2" idx="2"/>
          </p:cNvCxnSpPr>
          <p:nvPr/>
        </p:nvCxnSpPr>
        <p:spPr>
          <a:xfrm>
            <a:off x="1578519" y="1626632"/>
            <a:ext cx="250281" cy="1802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DC2B35-CDB7-4D62-AB43-9E6FA48B73E3}"/>
              </a:ext>
            </a:extLst>
          </p:cNvPr>
          <p:cNvCxnSpPr>
            <a:stCxn id="2" idx="3"/>
          </p:cNvCxnSpPr>
          <p:nvPr/>
        </p:nvCxnSpPr>
        <p:spPr>
          <a:xfrm>
            <a:off x="2547438" y="1441966"/>
            <a:ext cx="2354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7D254D-29B1-493F-9B61-6CBB35D31C26}"/>
              </a:ext>
            </a:extLst>
          </p:cNvPr>
          <p:cNvSpPr txBox="1"/>
          <p:nvPr/>
        </p:nvSpPr>
        <p:spPr>
          <a:xfrm>
            <a:off x="6913563" y="3619500"/>
            <a:ext cx="106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text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CF2095-563A-4134-93DE-17E04FC3F978}"/>
              </a:ext>
            </a:extLst>
          </p:cNvPr>
          <p:cNvCxnSpPr/>
          <p:nvPr/>
        </p:nvCxnSpPr>
        <p:spPr>
          <a:xfrm flipH="1" flipV="1">
            <a:off x="5943600" y="2019300"/>
            <a:ext cx="22860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244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C:\Users\123456\AppData\Local\Temp\x10sctmp19.png">
            <a:extLst>
              <a:ext uri="{FF2B5EF4-FFF2-40B4-BE49-F238E27FC236}">
                <a16:creationId xmlns:a16="http://schemas.microsoft.com/office/drawing/2014/main" id="{AFF32392-2613-4556-8A59-3D1F7FD76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4543425"/>
            <a:ext cx="627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123456\AppData\Local\Temp\x10sctmp20.png">
            <a:extLst>
              <a:ext uri="{FF2B5EF4-FFF2-40B4-BE49-F238E27FC236}">
                <a16:creationId xmlns:a16="http://schemas.microsoft.com/office/drawing/2014/main" id="{8CFE90C3-D979-4D96-BF11-3B2103652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233360"/>
            <a:ext cx="740092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123456\AppData\Local\Temp\x10sctmp18.png">
            <a:extLst>
              <a:ext uri="{FF2B5EF4-FFF2-40B4-BE49-F238E27FC236}">
                <a16:creationId xmlns:a16="http://schemas.microsoft.com/office/drawing/2014/main" id="{39D74537-17C9-46B4-A910-3BFA69D20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85"/>
          <a:stretch/>
        </p:blipFill>
        <p:spPr bwMode="auto">
          <a:xfrm>
            <a:off x="8078788" y="376236"/>
            <a:ext cx="3875087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BDBFE9-6E2F-402B-B777-BDE58A04D097}"/>
              </a:ext>
            </a:extLst>
          </p:cNvPr>
          <p:cNvCxnSpPr>
            <a:cxnSpLocks/>
          </p:cNvCxnSpPr>
          <p:nvPr/>
        </p:nvCxnSpPr>
        <p:spPr>
          <a:xfrm flipH="1">
            <a:off x="6311900" y="1346200"/>
            <a:ext cx="4292600" cy="394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4BBF2F-A232-487B-8708-03EA56BA2BBD}"/>
              </a:ext>
            </a:extLst>
          </p:cNvPr>
          <p:cNvCxnSpPr>
            <a:cxnSpLocks/>
          </p:cNvCxnSpPr>
          <p:nvPr/>
        </p:nvCxnSpPr>
        <p:spPr>
          <a:xfrm>
            <a:off x="6819107" y="2095497"/>
            <a:ext cx="1105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33CE0551-40ED-4BE3-A938-FE579B79697A}"/>
              </a:ext>
            </a:extLst>
          </p:cNvPr>
          <p:cNvSpPr/>
          <p:nvPr/>
        </p:nvSpPr>
        <p:spPr>
          <a:xfrm>
            <a:off x="6197600" y="533400"/>
            <a:ext cx="531813" cy="314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43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E5CD-29AD-456B-93AB-D7C0401E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8D4A-0204-4F39-B954-12F24E637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เพิ่มคำสั่ง </a:t>
            </a:r>
            <a:r>
              <a:rPr lang="en-US" dirty="0"/>
              <a:t>/on </a:t>
            </a:r>
            <a:r>
              <a:rPr lang="th-TH" dirty="0"/>
              <a:t>สั่งให้ </a:t>
            </a:r>
            <a:r>
              <a:rPr lang="en-US" dirty="0"/>
              <a:t>LED on, /off </a:t>
            </a:r>
            <a:r>
              <a:rPr lang="th-TH" dirty="0"/>
              <a:t>สั่งให้ </a:t>
            </a:r>
            <a:r>
              <a:rPr lang="en-US" dirty="0"/>
              <a:t>LED off </a:t>
            </a:r>
            <a:r>
              <a:rPr lang="th-TH" dirty="0"/>
              <a:t>และส่งข้อความกลับมาที่ </a:t>
            </a:r>
            <a:r>
              <a:rPr lang="en-US" dirty="0"/>
              <a:t>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58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123456\AppData\Local\Temp\x10sctmp21.png">
            <a:extLst>
              <a:ext uri="{FF2B5EF4-FFF2-40B4-BE49-F238E27FC236}">
                <a16:creationId xmlns:a16="http://schemas.microsoft.com/office/drawing/2014/main" id="{1A91FCE4-B9FE-46E4-929E-6852222F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536575"/>
            <a:ext cx="5334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4B0E8-C168-4CC4-A2D5-C391FC967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387" y="536575"/>
            <a:ext cx="56864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6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123456\AppData\Local\Temp\x10sctmp23.png">
            <a:extLst>
              <a:ext uri="{FF2B5EF4-FFF2-40B4-BE49-F238E27FC236}">
                <a16:creationId xmlns:a16="http://schemas.microsoft.com/office/drawing/2014/main" id="{E89D0D29-FBAC-48C8-A1E7-3E278180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26" y="688562"/>
            <a:ext cx="9110374" cy="534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31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BB75-5D89-4B84-B1A5-924D82F8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HTML to Arduino Sketch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7CB00-9DA3-421B-8621-FFEACA7B8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3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mos D1 ESP8266 based board">
            <a:extLst>
              <a:ext uri="{FF2B5EF4-FFF2-40B4-BE49-F238E27FC236}">
                <a16:creationId xmlns:a16="http://schemas.microsoft.com/office/drawing/2014/main" id="{45EE6D3D-6032-4F40-A6F9-6CAD2ADE4C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69999"/>
            <a:ext cx="7298267" cy="47582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888E9E-3E8A-443D-8F0F-7CD8FB203253}"/>
              </a:ext>
            </a:extLst>
          </p:cNvPr>
          <p:cNvSpPr/>
          <p:nvPr/>
        </p:nvSpPr>
        <p:spPr>
          <a:xfrm>
            <a:off x="3272874" y="508386"/>
            <a:ext cx="6152646" cy="530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b="1" kern="1800" dirty="0" err="1">
                <a:solidFill>
                  <a:srgbClr val="00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Wemos</a:t>
            </a:r>
            <a:r>
              <a:rPr lang="en-US" sz="2800" b="1" kern="1800" dirty="0">
                <a:solidFill>
                  <a:srgbClr val="00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D1 ESP8266 based board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3D5EF-6710-4630-9573-8DCCC9D61227}"/>
              </a:ext>
            </a:extLst>
          </p:cNvPr>
          <p:cNvSpPr txBox="1"/>
          <p:nvPr/>
        </p:nvSpPr>
        <p:spPr>
          <a:xfrm>
            <a:off x="4538133" y="6214533"/>
            <a:ext cx="311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GPIO work with 3.3 voltages</a:t>
            </a:r>
          </a:p>
        </p:txBody>
      </p:sp>
    </p:spTree>
    <p:extLst>
      <p:ext uri="{BB962C8B-B14F-4D97-AF65-F5344CB8AC3E}">
        <p14:creationId xmlns:p14="http://schemas.microsoft.com/office/powerpoint/2010/main" val="996607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123456\AppData\Local\Temp\x10sctmp25.png">
            <a:extLst>
              <a:ext uri="{FF2B5EF4-FFF2-40B4-BE49-F238E27FC236}">
                <a16:creationId xmlns:a16="http://schemas.microsoft.com/office/drawing/2014/main" id="{E4597391-4594-4C0E-836D-8670D554E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609600"/>
            <a:ext cx="839152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85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123456\AppData\Local\Temp\x10sctmp26.png">
            <a:extLst>
              <a:ext uri="{FF2B5EF4-FFF2-40B4-BE49-F238E27FC236}">
                <a16:creationId xmlns:a16="http://schemas.microsoft.com/office/drawing/2014/main" id="{BF658B70-67B1-45A0-A22E-752B06D3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423863"/>
            <a:ext cx="90297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92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123456\AppData\Local\Temp\x10sctmp27.png">
            <a:extLst>
              <a:ext uri="{FF2B5EF4-FFF2-40B4-BE49-F238E27FC236}">
                <a16:creationId xmlns:a16="http://schemas.microsoft.com/office/drawing/2014/main" id="{D2FF9935-B02C-4C24-AB3F-4989A7E75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0"/>
            <a:ext cx="7948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001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123456\AppData\Local\Temp\x10sctmp28.png">
            <a:extLst>
              <a:ext uri="{FF2B5EF4-FFF2-40B4-BE49-F238E27FC236}">
                <a16:creationId xmlns:a16="http://schemas.microsoft.com/office/drawing/2014/main" id="{7673142B-72A5-4868-9DC0-DEC69CE14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14400"/>
            <a:ext cx="1201102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04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2292C-D788-4614-86E0-81A622BB1463}"/>
              </a:ext>
            </a:extLst>
          </p:cNvPr>
          <p:cNvSpPr txBox="1"/>
          <p:nvPr/>
        </p:nvSpPr>
        <p:spPr>
          <a:xfrm>
            <a:off x="1549400" y="6172200"/>
            <a:ext cx="421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to string format for Arduino sketch</a:t>
            </a:r>
          </a:p>
        </p:txBody>
      </p:sp>
      <p:pic>
        <p:nvPicPr>
          <p:cNvPr id="1026" name="Picture 2" descr="C:\Users\PC-PS\AppData\Local\Temp\x10sctmp.png">
            <a:extLst>
              <a:ext uri="{FF2B5EF4-FFF2-40B4-BE49-F238E27FC236}">
                <a16:creationId xmlns:a16="http://schemas.microsoft.com/office/drawing/2014/main" id="{630BDDC0-1C2D-43CB-AE6E-2018CB19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71550"/>
            <a:ext cx="118872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420216-27A0-4ED9-91D3-AD4F10F34E49}"/>
              </a:ext>
            </a:extLst>
          </p:cNvPr>
          <p:cNvCxnSpPr>
            <a:cxnSpLocks/>
          </p:cNvCxnSpPr>
          <p:nvPr/>
        </p:nvCxnSpPr>
        <p:spPr>
          <a:xfrm flipH="1" flipV="1">
            <a:off x="1998133" y="3420533"/>
            <a:ext cx="1658318" cy="275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647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C:\Users\123456\AppData\Local\Temp\x10sctmp33.png">
            <a:extLst>
              <a:ext uri="{FF2B5EF4-FFF2-40B4-BE49-F238E27FC236}">
                <a16:creationId xmlns:a16="http://schemas.microsoft.com/office/drawing/2014/main" id="{E330712F-D8AB-4536-B665-21310A5B1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238125"/>
            <a:ext cx="11287125" cy="661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86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C:\Users\123456\AppData\Local\Temp\x10sctmp34.png">
            <a:extLst>
              <a:ext uri="{FF2B5EF4-FFF2-40B4-BE49-F238E27FC236}">
                <a16:creationId xmlns:a16="http://schemas.microsoft.com/office/drawing/2014/main" id="{D1D653C2-B630-4DEC-B1CF-E6DCFAE2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0"/>
            <a:ext cx="1117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250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C:\Users\123456\AppData\Local\Temp\x10sctmp35.png">
            <a:extLst>
              <a:ext uri="{FF2B5EF4-FFF2-40B4-BE49-F238E27FC236}">
                <a16:creationId xmlns:a16="http://schemas.microsoft.com/office/drawing/2014/main" id="{75C56BAD-C5A4-4CFE-A75A-73DCD0B02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0"/>
            <a:ext cx="6791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320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123456\AppData\Local\Temp\x10sctmp37.png">
            <a:extLst>
              <a:ext uri="{FF2B5EF4-FFF2-40B4-BE49-F238E27FC236}">
                <a16:creationId xmlns:a16="http://schemas.microsoft.com/office/drawing/2014/main" id="{633B624A-1908-4B92-BE0C-A6BEA44B7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719138"/>
            <a:ext cx="80010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49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123456\AppData\Local\Temp\x10sctmp38.png">
            <a:extLst>
              <a:ext uri="{FF2B5EF4-FFF2-40B4-BE49-F238E27FC236}">
                <a16:creationId xmlns:a16="http://schemas.microsoft.com/office/drawing/2014/main" id="{B6C3BC77-635F-47E3-922E-5DAC2DD65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78" y="546101"/>
            <a:ext cx="9096853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0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EF787A2-3407-4DC3-9C38-5B3E4F42A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839866"/>
              </p:ext>
            </p:extLst>
          </p:nvPr>
        </p:nvGraphicFramePr>
        <p:xfrm>
          <a:off x="2366433" y="1102540"/>
          <a:ext cx="7874001" cy="43214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4667">
                  <a:extLst>
                    <a:ext uri="{9D8B030D-6E8A-4147-A177-3AD203B41FA5}">
                      <a16:colId xmlns:a16="http://schemas.microsoft.com/office/drawing/2014/main" val="4005148156"/>
                    </a:ext>
                  </a:extLst>
                </a:gridCol>
                <a:gridCol w="2624667">
                  <a:extLst>
                    <a:ext uri="{9D8B030D-6E8A-4147-A177-3AD203B41FA5}">
                      <a16:colId xmlns:a16="http://schemas.microsoft.com/office/drawing/2014/main" val="1355415980"/>
                    </a:ext>
                  </a:extLst>
                </a:gridCol>
                <a:gridCol w="2624667">
                  <a:extLst>
                    <a:ext uri="{9D8B030D-6E8A-4147-A177-3AD203B41FA5}">
                      <a16:colId xmlns:a16="http://schemas.microsoft.com/office/drawing/2014/main" val="28442612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Pin (On Board)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Function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ESP-8266 Pin (Coding)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3642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D0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RX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GPIO3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23655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D1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TX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GPIO1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96019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D2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IO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GPIO16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46891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D3(D15)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IO,SCL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GPIO5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44496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D4(D14)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IO,SDA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GPIO4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64294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D5(D13)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IO,SCK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GPIO14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92983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D6(D12)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IO,MISO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GPIO12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12799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D7(D11)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IO,MOSI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GPIO13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31590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D8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IO,Pull-up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GPIO0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8964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D9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IO,pull-up, BUILTIN_LED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GPIO2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96712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D10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IO,pull-down,SS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GPIO15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53657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A0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Analog Input</a:t>
                      </a:r>
                      <a:endParaRPr lang="en-US" sz="28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A0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340556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9085E3-B002-4081-94A2-4D4BD27BC20C}"/>
              </a:ext>
            </a:extLst>
          </p:cNvPr>
          <p:cNvSpPr txBox="1"/>
          <p:nvPr/>
        </p:nvSpPr>
        <p:spPr>
          <a:xfrm>
            <a:off x="2218267" y="6163734"/>
            <a:ext cx="444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All digital i/o can performance PWM output</a:t>
            </a:r>
          </a:p>
        </p:txBody>
      </p:sp>
    </p:spTree>
    <p:extLst>
      <p:ext uri="{BB962C8B-B14F-4D97-AF65-F5344CB8AC3E}">
        <p14:creationId xmlns:p14="http://schemas.microsoft.com/office/powerpoint/2010/main" val="3472322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123456\AppData\Local\Temp\x10sctmp40.png">
            <a:extLst>
              <a:ext uri="{FF2B5EF4-FFF2-40B4-BE49-F238E27FC236}">
                <a16:creationId xmlns:a16="http://schemas.microsoft.com/office/drawing/2014/main" id="{31A7323A-5AB3-47DC-9BFC-3BB1FF5C7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752475"/>
            <a:ext cx="84867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8014DD-B8A2-467F-8AD1-1DD0FA186FFE}"/>
              </a:ext>
            </a:extLst>
          </p:cNvPr>
          <p:cNvSpPr txBox="1"/>
          <p:nvPr/>
        </p:nvSpPr>
        <p:spPr>
          <a:xfrm>
            <a:off x="3771900" y="3441700"/>
            <a:ext cx="224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to </a:t>
            </a:r>
            <a:r>
              <a:rPr lang="en-US" dirty="0" err="1"/>
              <a:t>index_html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AB78BD-2D60-4A01-AA4B-9C918539943A}"/>
              </a:ext>
            </a:extLst>
          </p:cNvPr>
          <p:cNvCxnSpPr>
            <a:stCxn id="2" idx="0"/>
          </p:cNvCxnSpPr>
          <p:nvPr/>
        </p:nvCxnSpPr>
        <p:spPr>
          <a:xfrm flipV="1">
            <a:off x="4894099" y="2273300"/>
            <a:ext cx="122401" cy="116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A68B58-8964-411C-AEF6-B6CD540256AB}"/>
              </a:ext>
            </a:extLst>
          </p:cNvPr>
          <p:cNvSpPr txBox="1"/>
          <p:nvPr/>
        </p:nvSpPr>
        <p:spPr>
          <a:xfrm>
            <a:off x="3771900" y="3793609"/>
            <a:ext cx="250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comply and upload</a:t>
            </a:r>
          </a:p>
        </p:txBody>
      </p:sp>
    </p:spTree>
    <p:extLst>
      <p:ext uri="{BB962C8B-B14F-4D97-AF65-F5344CB8AC3E}">
        <p14:creationId xmlns:p14="http://schemas.microsoft.com/office/powerpoint/2010/main" val="1985481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35842-6A4A-4801-94EF-69544FD81C6A}"/>
              </a:ext>
            </a:extLst>
          </p:cNvPr>
          <p:cNvSpPr txBox="1"/>
          <p:nvPr/>
        </p:nvSpPr>
        <p:spPr>
          <a:xfrm>
            <a:off x="298173" y="6321287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Exercise 2</a:t>
            </a:r>
          </a:p>
        </p:txBody>
      </p:sp>
      <p:pic>
        <p:nvPicPr>
          <p:cNvPr id="2050" name="Picture 2" descr="C:\Users\PC-PS\AppData\Local\Temp\x10sctmp0.png">
            <a:extLst>
              <a:ext uri="{FF2B5EF4-FFF2-40B4-BE49-F238E27FC236}">
                <a16:creationId xmlns:a16="http://schemas.microsoft.com/office/drawing/2014/main" id="{7BE661E2-415A-428D-B7E6-0685812FC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23925"/>
            <a:ext cx="757237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937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D6CB-54BB-483F-975A-8DA372FC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E913F-64E3-44E2-A8B5-76E9A3D48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8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C:\Users\123456\AppData\Local\Temp\x10sctmp42.png">
            <a:extLst>
              <a:ext uri="{FF2B5EF4-FFF2-40B4-BE49-F238E27FC236}">
                <a16:creationId xmlns:a16="http://schemas.microsoft.com/office/drawing/2014/main" id="{7A148C06-FCDB-48B8-A1EA-11806515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81025"/>
            <a:ext cx="853440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015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123456\AppData\Local\Temp\x10sctmp24.png">
            <a:extLst>
              <a:ext uri="{FF2B5EF4-FFF2-40B4-BE49-F238E27FC236}">
                <a16:creationId xmlns:a16="http://schemas.microsoft.com/office/drawing/2014/main" id="{471A07A8-65C3-43FF-83CD-C32C1554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366713"/>
            <a:ext cx="12125325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5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123456\AppData\Local\Temp\x10sctmp45.png">
            <a:extLst>
              <a:ext uri="{FF2B5EF4-FFF2-40B4-BE49-F238E27FC236}">
                <a16:creationId xmlns:a16="http://schemas.microsoft.com/office/drawing/2014/main" id="{28034AEC-268B-4915-ADEE-7E213988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0"/>
            <a:ext cx="645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9750B3-C597-4EE5-A06A-CC011CB5CF56}"/>
              </a:ext>
            </a:extLst>
          </p:cNvPr>
          <p:cNvSpPr txBox="1"/>
          <p:nvPr/>
        </p:nvSpPr>
        <p:spPr>
          <a:xfrm>
            <a:off x="8382000" y="4038600"/>
            <a:ext cx="204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html to </a:t>
            </a:r>
            <a:r>
              <a:rPr lang="en-US" dirty="0" err="1"/>
              <a:t>c++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F9A41D-7A54-4735-91A4-6D64EF87CCB1}"/>
              </a:ext>
            </a:extLst>
          </p:cNvPr>
          <p:cNvSpPr/>
          <p:nvPr/>
        </p:nvSpPr>
        <p:spPr>
          <a:xfrm>
            <a:off x="7970280" y="3059668"/>
            <a:ext cx="369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choose split output or in one line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06E23F-8D2C-4DCF-A8BC-0E84B2601763}"/>
              </a:ext>
            </a:extLst>
          </p:cNvPr>
          <p:cNvCxnSpPr>
            <a:stCxn id="3" idx="1"/>
          </p:cNvCxnSpPr>
          <p:nvPr/>
        </p:nvCxnSpPr>
        <p:spPr>
          <a:xfrm flipH="1">
            <a:off x="3441700" y="3244334"/>
            <a:ext cx="4528580" cy="70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22D6DF-87B6-4575-9AB5-8C52AB8AC834}"/>
              </a:ext>
            </a:extLst>
          </p:cNvPr>
          <p:cNvCxnSpPr>
            <a:stCxn id="2" idx="1"/>
          </p:cNvCxnSpPr>
          <p:nvPr/>
        </p:nvCxnSpPr>
        <p:spPr>
          <a:xfrm flipH="1">
            <a:off x="2184400" y="4223266"/>
            <a:ext cx="619760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634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123456\AppData\Local\Temp\x10sctmp44.png">
            <a:extLst>
              <a:ext uri="{FF2B5EF4-FFF2-40B4-BE49-F238E27FC236}">
                <a16:creationId xmlns:a16="http://schemas.microsoft.com/office/drawing/2014/main" id="{3E72FD08-8C95-4763-94B1-141B2801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0"/>
            <a:ext cx="683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F0E200-AA1B-4BAE-A9F0-17557FD54191}"/>
              </a:ext>
            </a:extLst>
          </p:cNvPr>
          <p:cNvSpPr txBox="1"/>
          <p:nvPr/>
        </p:nvSpPr>
        <p:spPr>
          <a:xfrm>
            <a:off x="7937500" y="2679700"/>
            <a:ext cx="369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css</a:t>
            </a:r>
            <a:r>
              <a:rPr lang="en-US" dirty="0"/>
              <a:t> to </a:t>
            </a:r>
            <a:r>
              <a:rPr lang="en-US" dirty="0" err="1"/>
              <a:t>c++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choose split output or in one line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6657CB-C737-4F18-B72F-F56A35D9C52C}"/>
              </a:ext>
            </a:extLst>
          </p:cNvPr>
          <p:cNvCxnSpPr>
            <a:cxnSpLocks/>
          </p:cNvCxnSpPr>
          <p:nvPr/>
        </p:nvCxnSpPr>
        <p:spPr>
          <a:xfrm flipH="1">
            <a:off x="3048000" y="3683000"/>
            <a:ext cx="48895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47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9EC6D-00E8-4CCF-A010-1A7E6EF4D081}"/>
              </a:ext>
            </a:extLst>
          </p:cNvPr>
          <p:cNvSpPr txBox="1"/>
          <p:nvPr/>
        </p:nvSpPr>
        <p:spPr>
          <a:xfrm>
            <a:off x="5422900" y="2933700"/>
            <a:ext cx="295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convert to one single line</a:t>
            </a:r>
          </a:p>
          <a:p>
            <a:r>
              <a:rPr lang="en-US" dirty="0"/>
              <a:t>Put converted </a:t>
            </a:r>
            <a:r>
              <a:rPr lang="en-US" dirty="0" err="1"/>
              <a:t>c++</a:t>
            </a:r>
            <a:r>
              <a:rPr lang="en-US" dirty="0"/>
              <a:t> into {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82F81-AA33-4113-A394-AFB98BFE0D02}"/>
              </a:ext>
            </a:extLst>
          </p:cNvPr>
          <p:cNvSpPr txBox="1"/>
          <p:nvPr/>
        </p:nvSpPr>
        <p:spPr>
          <a:xfrm>
            <a:off x="7493000" y="4978400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void </a:t>
            </a:r>
            <a:r>
              <a:rPr lang="en-US" dirty="0" err="1"/>
              <a:t>handleCss</a:t>
            </a:r>
            <a:r>
              <a:rPr lang="en-US" dirty="0"/>
              <a:t>()</a:t>
            </a:r>
          </a:p>
        </p:txBody>
      </p:sp>
      <p:pic>
        <p:nvPicPr>
          <p:cNvPr id="29704" name="Picture 8" descr="C:\Users\123456\AppData\Local\Temp\x10sctmp50.png">
            <a:extLst>
              <a:ext uri="{FF2B5EF4-FFF2-40B4-BE49-F238E27FC236}">
                <a16:creationId xmlns:a16="http://schemas.microsoft.com/office/drawing/2014/main" id="{D7C7B554-7873-44EB-A0D7-E89B69B2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06" y="522287"/>
            <a:ext cx="75723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003E62-AC24-4D09-9144-A001D91B328A}"/>
              </a:ext>
            </a:extLst>
          </p:cNvPr>
          <p:cNvCxnSpPr>
            <a:cxnSpLocks/>
          </p:cNvCxnSpPr>
          <p:nvPr/>
        </p:nvCxnSpPr>
        <p:spPr>
          <a:xfrm flipH="1" flipV="1">
            <a:off x="5422902" y="1193800"/>
            <a:ext cx="1476204" cy="173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B5EA3-7B33-4E29-8903-EB0B5749B380}"/>
              </a:ext>
            </a:extLst>
          </p:cNvPr>
          <p:cNvCxnSpPr/>
          <p:nvPr/>
        </p:nvCxnSpPr>
        <p:spPr>
          <a:xfrm flipH="1" flipV="1">
            <a:off x="4508500" y="1435100"/>
            <a:ext cx="2108200" cy="149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6" name="Picture 10" descr="C:\Users\123456\AppData\Local\Temp\x10sctmp51.png">
            <a:extLst>
              <a:ext uri="{FF2B5EF4-FFF2-40B4-BE49-F238E27FC236}">
                <a16:creationId xmlns:a16="http://schemas.microsoft.com/office/drawing/2014/main" id="{05550724-F01C-4A3E-B8DD-DB544799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4058127"/>
            <a:ext cx="65913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A89C1-B129-46E8-99FD-1F116A311447}"/>
              </a:ext>
            </a:extLst>
          </p:cNvPr>
          <p:cNvCxnSpPr>
            <a:cxnSpLocks/>
          </p:cNvCxnSpPr>
          <p:nvPr/>
        </p:nvCxnSpPr>
        <p:spPr>
          <a:xfrm flipH="1">
            <a:off x="5308600" y="5163066"/>
            <a:ext cx="2184400" cy="374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006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123456\AppData\Local\Temp\x10sctmp49.png">
            <a:extLst>
              <a:ext uri="{FF2B5EF4-FFF2-40B4-BE49-F238E27FC236}">
                <a16:creationId xmlns:a16="http://schemas.microsoft.com/office/drawing/2014/main" id="{C94C6128-EF2D-4D94-B496-ACF92EA9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661988"/>
            <a:ext cx="65341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BF0C74-3580-41ED-872C-AB6AD7DFCF00}"/>
              </a:ext>
            </a:extLst>
          </p:cNvPr>
          <p:cNvSpPr txBox="1"/>
          <p:nvPr/>
        </p:nvSpPr>
        <p:spPr>
          <a:xfrm>
            <a:off x="8356600" y="1371600"/>
            <a:ext cx="2256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server.on</a:t>
            </a:r>
            <a:r>
              <a:rPr lang="en-US" dirty="0"/>
              <a:t> for </a:t>
            </a:r>
            <a:r>
              <a:rPr lang="en-US" dirty="0" err="1"/>
              <a:t>css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Then upload to sketch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A824B8-0A81-45F2-8056-319CDDF8BF66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1092201"/>
            <a:ext cx="3327400" cy="431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730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123456\AppData\Local\Temp\x10sctmp52.png">
            <a:extLst>
              <a:ext uri="{FF2B5EF4-FFF2-40B4-BE49-F238E27FC236}">
                <a16:creationId xmlns:a16="http://schemas.microsoft.com/office/drawing/2014/main" id="{F159FC00-2BC5-4D2F-85FB-DB1F17441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928688"/>
            <a:ext cx="121158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B4724B-18A1-41C2-B41E-22E813EAD888}"/>
              </a:ext>
            </a:extLst>
          </p:cNvPr>
          <p:cNvSpPr txBox="1"/>
          <p:nvPr/>
        </p:nvSpPr>
        <p:spPr>
          <a:xfrm>
            <a:off x="332777" y="6217179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Exercise 3</a:t>
            </a:r>
          </a:p>
        </p:txBody>
      </p:sp>
    </p:spTree>
    <p:extLst>
      <p:ext uri="{BB962C8B-B14F-4D97-AF65-F5344CB8AC3E}">
        <p14:creationId xmlns:p14="http://schemas.microsoft.com/office/powerpoint/2010/main" val="131857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-PS\AppData\Local\Temp\x10sctmp5.png">
            <a:extLst>
              <a:ext uri="{FF2B5EF4-FFF2-40B4-BE49-F238E27FC236}">
                <a16:creationId xmlns:a16="http://schemas.microsoft.com/office/drawing/2014/main" id="{88C90E06-F60B-4614-A3EF-918C5703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6" y="330200"/>
            <a:ext cx="4829175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7A9B3F-444B-437C-B03B-42CE44447F9B}"/>
              </a:ext>
            </a:extLst>
          </p:cNvPr>
          <p:cNvSpPr txBox="1"/>
          <p:nvPr/>
        </p:nvSpPr>
        <p:spPr>
          <a:xfrm>
            <a:off x="6383867" y="1016000"/>
            <a:ext cx="528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</a:t>
            </a:r>
            <a:r>
              <a:rPr lang="en-US" dirty="0">
                <a:sym typeface="Wingdings" panose="05000000000000000000" pitchFamily="2" charset="2"/>
              </a:rPr>
              <a:t> Examples  ESP8266WebServer  </a:t>
            </a:r>
            <a:r>
              <a:rPr lang="en-US" dirty="0" err="1">
                <a:sym typeface="Wingdings" panose="05000000000000000000" pitchFamily="2" charset="2"/>
              </a:rPr>
              <a:t>HelloServer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47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-PS\AppData\Local\Temp\x10sctmp1.png">
            <a:extLst>
              <a:ext uri="{FF2B5EF4-FFF2-40B4-BE49-F238E27FC236}">
                <a16:creationId xmlns:a16="http://schemas.microsoft.com/office/drawing/2014/main" id="{414CA962-30BB-469C-9737-50597B030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0"/>
            <a:ext cx="8010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BE22D-7C42-45B5-9100-96292DE80331}"/>
              </a:ext>
            </a:extLst>
          </p:cNvPr>
          <p:cNvSpPr txBox="1"/>
          <p:nvPr/>
        </p:nvSpPr>
        <p:spPr>
          <a:xfrm>
            <a:off x="332777" y="6217179"/>
            <a:ext cx="1295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Exercise 3-1</a:t>
            </a:r>
          </a:p>
        </p:txBody>
      </p:sp>
    </p:spTree>
    <p:extLst>
      <p:ext uri="{BB962C8B-B14F-4D97-AF65-F5344CB8AC3E}">
        <p14:creationId xmlns:p14="http://schemas.microsoft.com/office/powerpoint/2010/main" val="1151466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6944-1685-4B70-A021-75168E1B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How to Put Photo in 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056EC-1851-425F-8CCE-FBD697DC3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5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123456\AppData\Local\Temp\x10sctmp53.png">
            <a:extLst>
              <a:ext uri="{FF2B5EF4-FFF2-40B4-BE49-F238E27FC236}">
                <a16:creationId xmlns:a16="http://schemas.microsoft.com/office/drawing/2014/main" id="{BF34B2AD-C95C-4811-BFFD-8F95066C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0"/>
            <a:ext cx="11469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185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123456\AppData\Local\Temp\x10sctmp55.png">
            <a:extLst>
              <a:ext uri="{FF2B5EF4-FFF2-40B4-BE49-F238E27FC236}">
                <a16:creationId xmlns:a16="http://schemas.microsoft.com/office/drawing/2014/main" id="{45CEFCBA-C117-443D-B293-7219AEC8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101600"/>
            <a:ext cx="6865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5E66DD-A668-4F71-8F59-04084E39AE89}"/>
              </a:ext>
            </a:extLst>
          </p:cNvPr>
          <p:cNvSpPr txBox="1"/>
          <p:nvPr/>
        </p:nvSpPr>
        <p:spPr>
          <a:xfrm>
            <a:off x="8851900" y="927100"/>
            <a:ext cx="206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html to C++</a:t>
            </a:r>
          </a:p>
        </p:txBody>
      </p:sp>
    </p:spTree>
    <p:extLst>
      <p:ext uri="{BB962C8B-B14F-4D97-AF65-F5344CB8AC3E}">
        <p14:creationId xmlns:p14="http://schemas.microsoft.com/office/powerpoint/2010/main" val="859110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123456\AppData\Local\Temp\x10sctmp54.png">
            <a:extLst>
              <a:ext uri="{FF2B5EF4-FFF2-40B4-BE49-F238E27FC236}">
                <a16:creationId xmlns:a16="http://schemas.microsoft.com/office/drawing/2014/main" id="{C2524CF8-9930-468E-93CC-88DBE2E7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53632"/>
            <a:ext cx="629602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A35AB5-54ED-458A-961F-B10B03F47176}"/>
              </a:ext>
            </a:extLst>
          </p:cNvPr>
          <p:cNvSpPr txBox="1"/>
          <p:nvPr/>
        </p:nvSpPr>
        <p:spPr>
          <a:xfrm>
            <a:off x="7505700" y="1384300"/>
            <a:ext cx="429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fil.gif to Hex file and put into sketch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03C3A-76F0-440E-B0EF-92829307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2138362"/>
            <a:ext cx="1524000" cy="2352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4C3F24-5588-47F0-9BBA-DE1A81487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825" y="2128837"/>
            <a:ext cx="14287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41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 descr="C:\Users\123456\AppData\Local\Temp\x10sctmp59.png">
            <a:extLst>
              <a:ext uri="{FF2B5EF4-FFF2-40B4-BE49-F238E27FC236}">
                <a16:creationId xmlns:a16="http://schemas.microsoft.com/office/drawing/2014/main" id="{1D186E48-F2CE-4A65-876F-3AF79FED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4288"/>
            <a:ext cx="1122997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41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1692E-34A8-45AC-B6BD-BFAA41F11DB1}"/>
              </a:ext>
            </a:extLst>
          </p:cNvPr>
          <p:cNvSpPr txBox="1"/>
          <p:nvPr/>
        </p:nvSpPr>
        <p:spPr>
          <a:xfrm>
            <a:off x="6718300" y="2692400"/>
            <a:ext cx="497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photo to hex file and put in Arduino sketch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70A53-CC7A-4010-8F94-3BAFD367F0D9}"/>
              </a:ext>
            </a:extLst>
          </p:cNvPr>
          <p:cNvSpPr txBox="1"/>
          <p:nvPr/>
        </p:nvSpPr>
        <p:spPr>
          <a:xfrm>
            <a:off x="8351311" y="3870881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void handle</a:t>
            </a:r>
          </a:p>
        </p:txBody>
      </p:sp>
      <p:pic>
        <p:nvPicPr>
          <p:cNvPr id="36870" name="Picture 6" descr="C:\Users\123456\AppData\Local\Temp\x10sctmp64.png">
            <a:extLst>
              <a:ext uri="{FF2B5EF4-FFF2-40B4-BE49-F238E27FC236}">
                <a16:creationId xmlns:a16="http://schemas.microsoft.com/office/drawing/2014/main" id="{BEC14582-CFDF-4421-BBCC-5F41453A6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83910"/>
            <a:ext cx="75914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C7D41C-70A7-4A23-A2E9-2C8622A088DC}"/>
              </a:ext>
            </a:extLst>
          </p:cNvPr>
          <p:cNvCxnSpPr/>
          <p:nvPr/>
        </p:nvCxnSpPr>
        <p:spPr>
          <a:xfrm flipH="1" flipV="1">
            <a:off x="5448300" y="1803400"/>
            <a:ext cx="1270000" cy="107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2" name="Picture 8" descr="C:\Users\123456\AppData\Local\Temp\x10sctmp65.png">
            <a:extLst>
              <a:ext uri="{FF2B5EF4-FFF2-40B4-BE49-F238E27FC236}">
                <a16:creationId xmlns:a16="http://schemas.microsoft.com/office/drawing/2014/main" id="{E2EA8ED8-F7A5-4315-81EE-1CED4E89D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3492738"/>
            <a:ext cx="74295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DB5EB4-6005-479D-A175-762336E67CBC}"/>
              </a:ext>
            </a:extLst>
          </p:cNvPr>
          <p:cNvCxnSpPr>
            <a:cxnSpLocks/>
          </p:cNvCxnSpPr>
          <p:nvPr/>
        </p:nvCxnSpPr>
        <p:spPr>
          <a:xfrm flipH="1" flipV="1">
            <a:off x="7708900" y="3870881"/>
            <a:ext cx="64241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E9479E-0B12-4809-9636-1A13FAD8A990}"/>
              </a:ext>
            </a:extLst>
          </p:cNvPr>
          <p:cNvCxnSpPr>
            <a:cxnSpLocks/>
          </p:cNvCxnSpPr>
          <p:nvPr/>
        </p:nvCxnSpPr>
        <p:spPr>
          <a:xfrm flipH="1">
            <a:off x="7581900" y="4055547"/>
            <a:ext cx="769412" cy="34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067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123456\AppData\Local\Temp\x10sctmp63.png">
            <a:extLst>
              <a:ext uri="{FF2B5EF4-FFF2-40B4-BE49-F238E27FC236}">
                <a16:creationId xmlns:a16="http://schemas.microsoft.com/office/drawing/2014/main" id="{C238A230-F71D-455F-B1F5-0CE65AB7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811213"/>
            <a:ext cx="62293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FD83A-3F23-488B-A2FF-2BFEE83C6E68}"/>
              </a:ext>
            </a:extLst>
          </p:cNvPr>
          <p:cNvSpPr txBox="1"/>
          <p:nvPr/>
        </p:nvSpPr>
        <p:spPr>
          <a:xfrm>
            <a:off x="7493000" y="626547"/>
            <a:ext cx="3513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</a:t>
            </a:r>
            <a:r>
              <a:rPr lang="en-US" dirty="0" err="1"/>
              <a:t>server.on</a:t>
            </a:r>
            <a:r>
              <a:rPr lang="en-US" dirty="0"/>
              <a:t> in setup for operation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82C589-BFF6-422E-A63B-395C570E8120}"/>
              </a:ext>
            </a:extLst>
          </p:cNvPr>
          <p:cNvCxnSpPr>
            <a:stCxn id="2" idx="1"/>
          </p:cNvCxnSpPr>
          <p:nvPr/>
        </p:nvCxnSpPr>
        <p:spPr>
          <a:xfrm flipH="1">
            <a:off x="5918200" y="811213"/>
            <a:ext cx="1574800" cy="195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29E9E4-E767-4C54-B833-4BC4E9C89B1C}"/>
              </a:ext>
            </a:extLst>
          </p:cNvPr>
          <p:cNvSpPr txBox="1"/>
          <p:nvPr/>
        </p:nvSpPr>
        <p:spPr>
          <a:xfrm>
            <a:off x="733425" y="5824330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2252482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D010-FA27-4775-8344-09F5360D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50561-2B7D-4FD2-BFF2-6ACB79416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8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-PS\AppData\Local\Temp\x10sctmp2.png">
            <a:extLst>
              <a:ext uri="{FF2B5EF4-FFF2-40B4-BE49-F238E27FC236}">
                <a16:creationId xmlns:a16="http://schemas.microsoft.com/office/drawing/2014/main" id="{383226B6-5DEF-4361-9580-F09C86C9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0" y="509059"/>
            <a:ext cx="578167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PC-PS\AppData\Local\Temp\x10sctmp4.png">
            <a:extLst>
              <a:ext uri="{FF2B5EF4-FFF2-40B4-BE49-F238E27FC236}">
                <a16:creationId xmlns:a16="http://schemas.microsoft.com/office/drawing/2014/main" id="{195C8401-F410-4BF8-9D51-5DA27FEA5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621" y="2515658"/>
            <a:ext cx="46958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93BA33-26DC-4A49-84E8-673CE6035DF8}"/>
              </a:ext>
            </a:extLst>
          </p:cNvPr>
          <p:cNvSpPr txBox="1"/>
          <p:nvPr/>
        </p:nvSpPr>
        <p:spPr>
          <a:xfrm>
            <a:off x="728133" y="6096000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Exercise 5</a:t>
            </a:r>
          </a:p>
        </p:txBody>
      </p:sp>
    </p:spTree>
    <p:extLst>
      <p:ext uri="{BB962C8B-B14F-4D97-AF65-F5344CB8AC3E}">
        <p14:creationId xmlns:p14="http://schemas.microsoft.com/office/powerpoint/2010/main" val="101550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23456\AppData\Local\Temp\x10sctmp2.png">
            <a:extLst>
              <a:ext uri="{FF2B5EF4-FFF2-40B4-BE49-F238E27FC236}">
                <a16:creationId xmlns:a16="http://schemas.microsoft.com/office/drawing/2014/main" id="{70048DA3-7218-45E2-A3C1-5DAA7807C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09550"/>
            <a:ext cx="73533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570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C-PS\AppData\Local\Temp\x10sctmp5.png">
            <a:extLst>
              <a:ext uri="{FF2B5EF4-FFF2-40B4-BE49-F238E27FC236}">
                <a16:creationId xmlns:a16="http://schemas.microsoft.com/office/drawing/2014/main" id="{8D3D4060-5336-4C57-BD86-99EB340CC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42" y="244475"/>
            <a:ext cx="626745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C4225-18A2-476D-BD0A-52BF26CDA053}"/>
              </a:ext>
            </a:extLst>
          </p:cNvPr>
          <p:cNvSpPr txBox="1"/>
          <p:nvPr/>
        </p:nvSpPr>
        <p:spPr>
          <a:xfrm>
            <a:off x="7095067" y="2370667"/>
            <a:ext cx="33364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Convert files</a:t>
            </a:r>
          </a:p>
          <a:p>
            <a:r>
              <a:rPr lang="en-US" dirty="0"/>
              <a:t>1.1 Convert </a:t>
            </a:r>
            <a:r>
              <a:rPr lang="en-US" dirty="0" err="1"/>
              <a:t>index_html</a:t>
            </a:r>
            <a:r>
              <a:rPr lang="en-US" dirty="0"/>
              <a:t> to C++</a:t>
            </a:r>
          </a:p>
          <a:p>
            <a:r>
              <a:rPr lang="en-US" dirty="0"/>
              <a:t>1.2 Convert  </a:t>
            </a:r>
            <a:r>
              <a:rPr lang="en-US" dirty="0" err="1"/>
              <a:t>jquery.min</a:t>
            </a:r>
            <a:r>
              <a:rPr lang="en-US" dirty="0"/>
              <a:t> to C++</a:t>
            </a:r>
          </a:p>
          <a:p>
            <a:r>
              <a:rPr lang="en-US" dirty="0"/>
              <a:t>1.3 Convert </a:t>
            </a:r>
            <a:r>
              <a:rPr lang="en-US" dirty="0" err="1"/>
              <a:t>myJsFunctions</a:t>
            </a:r>
            <a:r>
              <a:rPr lang="en-US" dirty="0"/>
              <a:t> to C++</a:t>
            </a:r>
          </a:p>
          <a:p>
            <a:r>
              <a:rPr lang="en-US" dirty="0"/>
              <a:t>1.4 Put into sketch</a:t>
            </a:r>
          </a:p>
        </p:txBody>
      </p:sp>
    </p:spTree>
    <p:extLst>
      <p:ext uri="{BB962C8B-B14F-4D97-AF65-F5344CB8AC3E}">
        <p14:creationId xmlns:p14="http://schemas.microsoft.com/office/powerpoint/2010/main" val="3488236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PC-PS\AppData\Local\Temp\x10sctmp6.png">
            <a:extLst>
              <a:ext uri="{FF2B5EF4-FFF2-40B4-BE49-F238E27FC236}">
                <a16:creationId xmlns:a16="http://schemas.microsoft.com/office/drawing/2014/main" id="{D5C78893-FCE0-4DF3-A1B3-8E1DC952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55" y="1466321"/>
            <a:ext cx="83534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312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-PS\AppData\Local\Temp\x10sctmp7.png">
            <a:extLst>
              <a:ext uri="{FF2B5EF4-FFF2-40B4-BE49-F238E27FC236}">
                <a16:creationId xmlns:a16="http://schemas.microsoft.com/office/drawing/2014/main" id="{7A17B549-BDA5-4883-9824-B3CA1F2B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108" y="1016000"/>
            <a:ext cx="63436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8230D-6B4D-4318-9628-AC447614E4F4}"/>
              </a:ext>
            </a:extLst>
          </p:cNvPr>
          <p:cNvSpPr txBox="1"/>
          <p:nvPr/>
        </p:nvSpPr>
        <p:spPr>
          <a:xfrm>
            <a:off x="4758267" y="5147733"/>
            <a:ext cx="207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Add void function</a:t>
            </a:r>
          </a:p>
        </p:txBody>
      </p:sp>
    </p:spTree>
    <p:extLst>
      <p:ext uri="{BB962C8B-B14F-4D97-AF65-F5344CB8AC3E}">
        <p14:creationId xmlns:p14="http://schemas.microsoft.com/office/powerpoint/2010/main" val="1334533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C-PS\AppData\Local\Temp\x10sctmp8.png">
            <a:extLst>
              <a:ext uri="{FF2B5EF4-FFF2-40B4-BE49-F238E27FC236}">
                <a16:creationId xmlns:a16="http://schemas.microsoft.com/office/drawing/2014/main" id="{21274862-1616-40D8-9AB6-6A5130269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891117"/>
            <a:ext cx="71247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D4CDDD-4C35-4C05-B4BC-9FCF98288A56}"/>
              </a:ext>
            </a:extLst>
          </p:cNvPr>
          <p:cNvSpPr txBox="1"/>
          <p:nvPr/>
        </p:nvSpPr>
        <p:spPr>
          <a:xfrm>
            <a:off x="3928533" y="4402666"/>
            <a:ext cx="319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Add </a:t>
            </a:r>
            <a:r>
              <a:rPr lang="en-US" dirty="0" err="1"/>
              <a:t>server.on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Complie</a:t>
            </a:r>
            <a:r>
              <a:rPr lang="en-US" dirty="0"/>
              <a:t> and upload to sketch</a:t>
            </a:r>
          </a:p>
        </p:txBody>
      </p:sp>
    </p:spTree>
    <p:extLst>
      <p:ext uri="{BB962C8B-B14F-4D97-AF65-F5344CB8AC3E}">
        <p14:creationId xmlns:p14="http://schemas.microsoft.com/office/powerpoint/2010/main" val="3796663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31AF-B03A-48D4-9181-2A8325E3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inputs and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61BBA-75CC-4229-8660-98AA8E14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6</a:t>
            </a:r>
          </a:p>
        </p:txBody>
      </p:sp>
    </p:spTree>
    <p:extLst>
      <p:ext uri="{BB962C8B-B14F-4D97-AF65-F5344CB8AC3E}">
        <p14:creationId xmlns:p14="http://schemas.microsoft.com/office/powerpoint/2010/main" val="2649480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9E51-8CFA-41E6-9472-D116283A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= </a:t>
            </a:r>
            <a:r>
              <a:rPr lang="en-US" dirty="0" err="1"/>
              <a:t>Asychronous</a:t>
            </a:r>
            <a:r>
              <a:rPr lang="en-US" dirty="0"/>
              <a:t> </a:t>
            </a:r>
            <a:r>
              <a:rPr lang="en-US" dirty="0" err="1"/>
              <a:t>Javascriprt</a:t>
            </a:r>
            <a:r>
              <a:rPr lang="en-US" dirty="0"/>
              <a:t> And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793F6-F7C8-4A7C-BB84-8B7E5DE3A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AJAX is a misleading name. AJAX applications might use XML to transport data, but it is equally common to transport data as plain text or JSON text.</a:t>
            </a:r>
          </a:p>
          <a:p>
            <a:r>
              <a:rPr lang="en-US" dirty="0"/>
              <a:t>AJAX allows web pages to be updated asynchronously by exchanging data with a web server behind the scenes. This means that it is possible to update parts of a web page, without reloading the whole page.</a:t>
            </a:r>
          </a:p>
        </p:txBody>
      </p:sp>
    </p:spTree>
    <p:extLst>
      <p:ext uri="{BB962C8B-B14F-4D97-AF65-F5344CB8AC3E}">
        <p14:creationId xmlns:p14="http://schemas.microsoft.com/office/powerpoint/2010/main" val="3220032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-PS\AppData\Local\Temp\x10sctmp.png">
            <a:extLst>
              <a:ext uri="{FF2B5EF4-FFF2-40B4-BE49-F238E27FC236}">
                <a16:creationId xmlns:a16="http://schemas.microsoft.com/office/drawing/2014/main" id="{CDAFCCBA-BD47-44BC-9531-9BDF98C0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92" y="312964"/>
            <a:ext cx="7696676" cy="403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0A859C-3DB5-461E-8E22-4CFBDA9FF732}"/>
              </a:ext>
            </a:extLst>
          </p:cNvPr>
          <p:cNvSpPr/>
          <p:nvPr/>
        </p:nvSpPr>
        <p:spPr>
          <a:xfrm>
            <a:off x="1568349" y="942005"/>
            <a:ext cx="1936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Segoe UI" panose="020B0502040204020203" pitchFamily="34" charset="0"/>
              </a:rPr>
              <a:t>How AJAX Works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0310F2-980F-4C21-81F4-106E21A8AE22}"/>
              </a:ext>
            </a:extLst>
          </p:cNvPr>
          <p:cNvSpPr/>
          <p:nvPr/>
        </p:nvSpPr>
        <p:spPr>
          <a:xfrm>
            <a:off x="1529443" y="4447713"/>
            <a:ext cx="101454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1. An event occurs in a web page (the page is loaded, a button is clicked)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2. An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XMLHttpRequest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object is created by JavaScript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3. The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XMLHttpRequest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object sends a request to a web server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4. The server processes the request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5. The server sends a response back to the web page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6. The response is read by JavaScript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7. Proper action (like page update) is performed by JavaScript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86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3DDBF6-4920-44FC-8665-22F062335DAD}"/>
              </a:ext>
            </a:extLst>
          </p:cNvPr>
          <p:cNvSpPr/>
          <p:nvPr/>
        </p:nvSpPr>
        <p:spPr>
          <a:xfrm>
            <a:off x="1338323" y="484805"/>
            <a:ext cx="366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AJAX - Send a Request To a Server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A6DDC4-E7B8-41C9-A824-3F603FB94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812113"/>
              </p:ext>
            </p:extLst>
          </p:nvPr>
        </p:nvGraphicFramePr>
        <p:xfrm>
          <a:off x="1423986" y="3382985"/>
          <a:ext cx="9450843" cy="2804160"/>
        </p:xfrm>
        <a:graphic>
          <a:graphicData uri="http://schemas.openxmlformats.org/drawingml/2006/table">
            <a:tbl>
              <a:tblPr/>
              <a:tblGrid>
                <a:gridCol w="3148014">
                  <a:extLst>
                    <a:ext uri="{9D8B030D-6E8A-4147-A177-3AD203B41FA5}">
                      <a16:colId xmlns:a16="http://schemas.microsoft.com/office/drawing/2014/main" val="1031959344"/>
                    </a:ext>
                  </a:extLst>
                </a:gridCol>
                <a:gridCol w="6302829">
                  <a:extLst>
                    <a:ext uri="{9D8B030D-6E8A-4147-A177-3AD203B41FA5}">
                      <a16:colId xmlns:a16="http://schemas.microsoft.com/office/drawing/2014/main" val="28017569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Method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28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open(</a:t>
                      </a:r>
                      <a:r>
                        <a:rPr lang="en-US" i="1">
                          <a:effectLst/>
                        </a:rPr>
                        <a:t>method, url, async</a:t>
                      </a:r>
                      <a:r>
                        <a:rPr lang="en-US">
                          <a:effectLst/>
                        </a:rPr>
                        <a:t>)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Specifies the type of request</a:t>
                      </a:r>
                      <a:br>
                        <a:rPr lang="en-US">
                          <a:effectLst/>
                        </a:rPr>
                      </a:br>
                      <a:br>
                        <a:rPr lang="en-US">
                          <a:effectLst/>
                        </a:rPr>
                      </a:br>
                      <a:r>
                        <a:rPr lang="en-US" i="1">
                          <a:effectLst/>
                        </a:rPr>
                        <a:t>method</a:t>
                      </a:r>
                      <a:r>
                        <a:rPr lang="en-US">
                          <a:effectLst/>
                        </a:rPr>
                        <a:t>: the type of request: GET or POST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 i="1">
                          <a:effectLst/>
                        </a:rPr>
                        <a:t>url</a:t>
                      </a:r>
                      <a:r>
                        <a:rPr lang="en-US">
                          <a:effectLst/>
                        </a:rPr>
                        <a:t>: the server (file) location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 i="1">
                          <a:effectLst/>
                        </a:rPr>
                        <a:t>async</a:t>
                      </a:r>
                      <a:r>
                        <a:rPr lang="en-US">
                          <a:effectLst/>
                        </a:rPr>
                        <a:t>: true (asynchronous) or false (synchronous)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96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send()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Sends the request to the server (used for GET)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609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send(</a:t>
                      </a:r>
                      <a:r>
                        <a:rPr lang="en-US" i="1">
                          <a:effectLst/>
                        </a:rPr>
                        <a:t>string</a:t>
                      </a:r>
                      <a:r>
                        <a:rPr lang="en-US">
                          <a:effectLst/>
                        </a:rPr>
                        <a:t>)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Sends the request to the server (used for POST)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36499"/>
                  </a:ext>
                </a:extLst>
              </a:tr>
            </a:tbl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435FF503-0E55-4AC7-9800-2BF166E6B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6645" y="1184202"/>
            <a:ext cx="7866969" cy="6083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79331" rIns="0" bIns="17933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XMLHttpRequest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 is used to exchange data with a server.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C2BBFD1-DD7A-4386-8CB5-8C7AD834B18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56645" y="1665514"/>
            <a:ext cx="7915955" cy="51481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F5A7CAB-DAD6-473C-8E15-54529BCBB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6646" y="1848286"/>
            <a:ext cx="8226197" cy="11643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Send a Request To a Server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send a request to a server, we use the open() and send() methods of the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XMLHttpRequest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xhttp.open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"GET"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"ajax_info.txt"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C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xhttp.send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981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DAA831-D282-4FF4-AFF3-55BD9B45072C}"/>
              </a:ext>
            </a:extLst>
          </p:cNvPr>
          <p:cNvSpPr/>
          <p:nvPr/>
        </p:nvSpPr>
        <p:spPr>
          <a:xfrm>
            <a:off x="424543" y="423012"/>
            <a:ext cx="8637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GET or POST?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GET is simpler and faster than POST, and can be used in most cases.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However, always use POST requests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 cached file is not an option (update a file or database on the server).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Sending a large amount of data to the server (POST has no size limitations).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Sending user input (which can contain unknown characters), POST is more robust and secure than GET.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95F37-8596-4C9E-8FF9-7F57ABEF82E3}"/>
              </a:ext>
            </a:extLst>
          </p:cNvPr>
          <p:cNvSpPr/>
          <p:nvPr/>
        </p:nvSpPr>
        <p:spPr>
          <a:xfrm>
            <a:off x="484415" y="290260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GET Requests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 simple GET request:</a:t>
            </a:r>
          </a:p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Example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xhttp.open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"GET"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"demo_get.asp"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xhttp.send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410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8838E-51EE-4FCA-AE0F-5AF1127ED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42" y="980950"/>
            <a:ext cx="10651186" cy="20549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79331" rIns="0" bIns="17933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url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A File On a Server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parameter of the open() method, is an address to a file on a server: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xhttp.open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"GET"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"ajax_test.asp"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C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file can be any kind of file, like .txt and .xml, or server scripting files like .asp and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(which can perform actions on the server before sending the response back).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C38A13-D70A-4677-BCAB-5C0D38553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77986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1F1B0-3F50-4CF4-B563-84D78E624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1" y="3678066"/>
            <a:ext cx="10989129" cy="273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Asynchronous - True or False?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Server requests should be sent asynchronously.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async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parameter of the open() method should be set to true: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xhttp.open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"GET"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"ajax_test.asp"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By sending asynchronously, the JavaScript does not have to wait for the server response, but can instead: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execute other scripts while waiting for server response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deal with the response after the response is ready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90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123456\AppData\Local\Temp\x10sctmp3.png">
            <a:extLst>
              <a:ext uri="{FF2B5EF4-FFF2-40B4-BE49-F238E27FC236}">
                <a16:creationId xmlns:a16="http://schemas.microsoft.com/office/drawing/2014/main" id="{1B586C06-BC9B-44B4-B2B8-C46F7AE1B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5638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94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9FCD-C9CA-48EE-9AB2-9DEB3864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5" y="185511"/>
            <a:ext cx="3810000" cy="1325563"/>
          </a:xfrm>
        </p:spPr>
        <p:txBody>
          <a:bodyPr>
            <a:noAutofit/>
          </a:bodyPr>
          <a:lstStyle/>
          <a:p>
            <a:r>
              <a:rPr lang="th-TH" sz="2800" dirty="0" err="1"/>
              <a:t>ตย</a:t>
            </a:r>
            <a:r>
              <a:rPr lang="th-TH" sz="2800" dirty="0"/>
              <a:t>. </a:t>
            </a:r>
            <a:r>
              <a:rPr lang="en-US" sz="2800" dirty="0" err="1"/>
              <a:t>XMLHttpRequest</a:t>
            </a:r>
            <a:r>
              <a:rPr lang="en-US" sz="2800" dirty="0"/>
              <a:t> Object AJAX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1D8D7E-79D1-4B84-B25B-85FAE6F6A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24543"/>
            <a:ext cx="10515600" cy="6062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&lt;!DOCTYPE html&gt;</a:t>
            </a:r>
          </a:p>
          <a:p>
            <a:pPr marL="0" indent="0">
              <a:buNone/>
            </a:pPr>
            <a:r>
              <a:rPr lang="en-US" sz="1600" dirty="0"/>
              <a:t>&lt;html&gt;</a:t>
            </a:r>
          </a:p>
          <a:p>
            <a:pPr marL="0" indent="0">
              <a:buNone/>
            </a:pPr>
            <a:r>
              <a:rPr lang="en-US" sz="1600" dirty="0"/>
              <a:t>&lt;body&gt;</a:t>
            </a:r>
          </a:p>
          <a:p>
            <a:pPr marL="0" indent="0">
              <a:buNone/>
            </a:pPr>
            <a:r>
              <a:rPr lang="en-US" sz="1600" dirty="0"/>
              <a:t>&lt;h2&gt;The </a:t>
            </a:r>
            <a:r>
              <a:rPr lang="en-US" sz="1600" dirty="0" err="1"/>
              <a:t>XMLHttpRequest</a:t>
            </a:r>
            <a:r>
              <a:rPr lang="en-US" sz="1600" dirty="0"/>
              <a:t> Object&lt;/h2&gt;</a:t>
            </a:r>
          </a:p>
          <a:p>
            <a:pPr marL="0" indent="0">
              <a:buNone/>
            </a:pPr>
            <a:r>
              <a:rPr lang="en-US" sz="1600" dirty="0"/>
              <a:t>&lt;p id="demo"&gt;Let AJAX change this text.&lt;/p&gt;</a:t>
            </a:r>
          </a:p>
          <a:p>
            <a:pPr marL="0" indent="0">
              <a:buNone/>
            </a:pPr>
            <a:r>
              <a:rPr lang="en-US" sz="1600" dirty="0"/>
              <a:t>&lt;button type="button" </a:t>
            </a:r>
            <a:r>
              <a:rPr lang="en-US" sz="1600" dirty="0" err="1"/>
              <a:t>onclick</a:t>
            </a:r>
            <a:r>
              <a:rPr lang="en-US" sz="1600" dirty="0"/>
              <a:t>="</a:t>
            </a:r>
            <a:r>
              <a:rPr lang="en-US" sz="1600" dirty="0" err="1"/>
              <a:t>loadDoc</a:t>
            </a:r>
            <a:r>
              <a:rPr lang="en-US" sz="1600" dirty="0"/>
              <a:t>()"&gt;Change Content&lt;/button&gt;</a:t>
            </a:r>
          </a:p>
          <a:p>
            <a:pPr marL="0" indent="0">
              <a:buNone/>
            </a:pPr>
            <a:r>
              <a:rPr lang="en-US" sz="1600" dirty="0"/>
              <a:t>&lt;script&gt;</a:t>
            </a:r>
          </a:p>
          <a:p>
            <a:pPr marL="0" indent="0">
              <a:buNone/>
            </a:pPr>
            <a:r>
              <a:rPr lang="en-US" sz="1600" dirty="0"/>
              <a:t>function </a:t>
            </a:r>
            <a:r>
              <a:rPr lang="en-US" sz="1600" dirty="0" err="1"/>
              <a:t>loadDoc</a:t>
            </a:r>
            <a:r>
              <a:rPr lang="en-US" sz="1600" dirty="0"/>
              <a:t>() {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xhttp</a:t>
            </a:r>
            <a:r>
              <a:rPr lang="en-US" sz="1600" dirty="0"/>
              <a:t> = new </a:t>
            </a:r>
            <a:r>
              <a:rPr lang="en-US" sz="1600" dirty="0" err="1"/>
              <a:t>XMLHttpRequest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xhttp.onreadystatechange</a:t>
            </a:r>
            <a:r>
              <a:rPr lang="en-US" sz="1600" dirty="0"/>
              <a:t> = function() {</a:t>
            </a:r>
          </a:p>
          <a:p>
            <a:pPr marL="0" indent="0">
              <a:buNone/>
            </a:pPr>
            <a:r>
              <a:rPr lang="en-US" sz="1600" dirty="0"/>
              <a:t>    if (</a:t>
            </a:r>
            <a:r>
              <a:rPr lang="en-US" sz="1600" dirty="0" err="1"/>
              <a:t>this.readyState</a:t>
            </a:r>
            <a:r>
              <a:rPr lang="en-US" sz="1600" dirty="0"/>
              <a:t> == 4 &amp;&amp; </a:t>
            </a:r>
            <a:r>
              <a:rPr lang="en-US" sz="1600" dirty="0" err="1"/>
              <a:t>this.status</a:t>
            </a:r>
            <a:r>
              <a:rPr lang="en-US" sz="1600" dirty="0"/>
              <a:t> == 200) {</a:t>
            </a:r>
          </a:p>
          <a:p>
            <a:pPr marL="0" indent="0">
              <a:buNone/>
            </a:pPr>
            <a:r>
              <a:rPr lang="en-US" sz="1600" dirty="0"/>
              <a:t>      </a:t>
            </a:r>
            <a:r>
              <a:rPr lang="en-US" sz="1600" dirty="0" err="1"/>
              <a:t>document.getElementById</a:t>
            </a:r>
            <a:r>
              <a:rPr lang="en-US" sz="1600" dirty="0"/>
              <a:t>("demo").</a:t>
            </a:r>
            <a:r>
              <a:rPr lang="en-US" sz="1600" dirty="0" err="1"/>
              <a:t>innerHTML</a:t>
            </a:r>
            <a:r>
              <a:rPr lang="en-US" sz="1600" dirty="0"/>
              <a:t> = </a:t>
            </a:r>
            <a:r>
              <a:rPr lang="en-US" sz="1600" dirty="0" err="1"/>
              <a:t>this.responseText</a:t>
            </a:r>
            <a:r>
              <a:rPr lang="en-US" sz="1600" dirty="0"/>
              <a:t>; }  };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xhttp.open</a:t>
            </a:r>
            <a:r>
              <a:rPr lang="en-US" sz="1600" dirty="0"/>
              <a:t>("GET", "ajax_info.txt", true);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xhttp.send</a:t>
            </a:r>
            <a:r>
              <a:rPr lang="en-US" sz="1600" dirty="0"/>
              <a:t>();}</a:t>
            </a:r>
          </a:p>
          <a:p>
            <a:pPr marL="0" indent="0">
              <a:buNone/>
            </a:pPr>
            <a:r>
              <a:rPr lang="en-US" sz="1600" dirty="0"/>
              <a:t>&lt;/script&gt;</a:t>
            </a:r>
          </a:p>
          <a:p>
            <a:pPr marL="0" indent="0">
              <a:buNone/>
            </a:pPr>
            <a:r>
              <a:rPr lang="en-US" sz="1600" dirty="0"/>
              <a:t>&lt;/body&gt;</a:t>
            </a:r>
          </a:p>
          <a:p>
            <a:pPr marL="0" indent="0">
              <a:buNone/>
            </a:pPr>
            <a:r>
              <a:rPr lang="en-US" sz="1600" dirty="0"/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B95FA-618C-4B76-9106-41D3E3B35889}"/>
              </a:ext>
            </a:extLst>
          </p:cNvPr>
          <p:cNvSpPr txBox="1"/>
          <p:nvPr/>
        </p:nvSpPr>
        <p:spPr>
          <a:xfrm>
            <a:off x="8147956" y="1289957"/>
            <a:ext cx="2737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“ajax_info.txt”</a:t>
            </a:r>
          </a:p>
          <a:p>
            <a:pPr marL="342900" indent="-342900">
              <a:buAutoNum type="arabicPeriod"/>
            </a:pPr>
            <a:r>
              <a:rPr lang="en-US" dirty="0"/>
              <a:t>Save html file</a:t>
            </a:r>
          </a:p>
          <a:p>
            <a:pPr marL="342900" indent="-342900">
              <a:buAutoNum type="arabicPeriod"/>
            </a:pPr>
            <a:r>
              <a:rPr lang="en-US" dirty="0"/>
              <a:t>Run in browser (</a:t>
            </a:r>
            <a:r>
              <a:rPr lang="en-US" dirty="0" err="1"/>
              <a:t>firefox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8529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B92D-C151-4B30-A35D-0D9388BD7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3286"/>
            <a:ext cx="7941129" cy="1325563"/>
          </a:xfrm>
        </p:spPr>
        <p:txBody>
          <a:bodyPr/>
          <a:lstStyle/>
          <a:p>
            <a:r>
              <a:rPr lang="en-US" dirty="0"/>
              <a:t>Java script object notation (JSON)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FAF781-0374-4310-A464-9E28AA612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1360031"/>
            <a:ext cx="8221353" cy="11008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79331" rIns="0" bIns="17933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JSON is a syntax for storing and exchanging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JSON is text, written with JavaScript object notation.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F9BDC7-0CEA-48D6-9526-0D9495141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12571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9F2B79-AAAB-42F1-B5D9-C7388D018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71" y="2752441"/>
            <a:ext cx="11923829" cy="23319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79331" rIns="0" bIns="17933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Exchanging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exchanging data between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browser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and a server, the data can only be text.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JSON is text, and we can convert any JavaScript object into JSON, and send JSON to the server.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 can also convert any JSON received from the server into JavaScript objects.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way we can work with the data as JavaScript objects, with no complicated parsing and translations.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3AD6D1E-67C9-4FAE-A878-4AB30CFBE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29" y="5017614"/>
            <a:ext cx="11170264" cy="11643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Sending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have data stored in a JavaScript object, you can convert the object into JSON, and send it to a server: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165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04C55C-5CF6-4260-A9D6-EA75D60D3705}"/>
              </a:ext>
            </a:extLst>
          </p:cNvPr>
          <p:cNvSpPr/>
          <p:nvPr/>
        </p:nvSpPr>
        <p:spPr>
          <a:xfrm>
            <a:off x="457200" y="283097"/>
            <a:ext cx="104339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    &lt;title&gt;Esp8266 I/O&lt;/title&gt;  //title of browser</a:t>
            </a:r>
          </a:p>
          <a:p>
            <a:r>
              <a:rPr lang="en-US" dirty="0"/>
              <a:t>    &lt;link </a:t>
            </a:r>
            <a:r>
              <a:rPr lang="en-US" dirty="0" err="1"/>
              <a:t>rel</a:t>
            </a:r>
            <a:r>
              <a:rPr lang="en-US" dirty="0"/>
              <a:t>="stylesheet" type="text/</a:t>
            </a:r>
            <a:r>
              <a:rPr lang="en-US" dirty="0" err="1"/>
              <a:t>css</a:t>
            </a:r>
            <a:r>
              <a:rPr lang="en-US" dirty="0"/>
              <a:t>"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 err="1"/>
              <a:t>css</a:t>
            </a:r>
            <a:r>
              <a:rPr lang="en-US" dirty="0"/>
              <a:t>/style.css"&gt;</a:t>
            </a:r>
          </a:p>
          <a:p>
            <a:r>
              <a:rPr lang="en-US" dirty="0"/>
              <a:t>    &lt;script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/jquery.min.js"&gt;&lt;/script&gt;</a:t>
            </a:r>
          </a:p>
          <a:p>
            <a:r>
              <a:rPr lang="en-US" dirty="0"/>
              <a:t>    &lt;script&gt;</a:t>
            </a:r>
          </a:p>
          <a:p>
            <a:r>
              <a:rPr lang="en-US" dirty="0"/>
              <a:t>        $(document).ready(function() {</a:t>
            </a:r>
          </a:p>
          <a:p>
            <a:r>
              <a:rPr lang="en-US" dirty="0"/>
              <a:t>            </a:t>
            </a:r>
            <a:r>
              <a:rPr lang="en-US" dirty="0" err="1"/>
              <a:t>setInterval</a:t>
            </a:r>
            <a:r>
              <a:rPr lang="en-US" dirty="0"/>
              <a:t>("</a:t>
            </a:r>
            <a:r>
              <a:rPr lang="en-US" dirty="0" err="1"/>
              <a:t>get_digital_output_status</a:t>
            </a:r>
            <a:r>
              <a:rPr lang="en-US" dirty="0"/>
              <a:t>()", 2000);</a:t>
            </a:r>
          </a:p>
          <a:p>
            <a:r>
              <a:rPr lang="en-US" dirty="0"/>
              <a:t>        });</a:t>
            </a:r>
          </a:p>
          <a:p>
            <a:r>
              <a:rPr lang="en-US" dirty="0"/>
              <a:t>        function </a:t>
            </a:r>
            <a:r>
              <a:rPr lang="en-US" dirty="0" err="1"/>
              <a:t>get_digital_output_status</a:t>
            </a:r>
            <a:r>
              <a:rPr lang="en-US" dirty="0"/>
              <a:t>() {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someUrl</a:t>
            </a:r>
            <a:r>
              <a:rPr lang="en-US" dirty="0"/>
              <a:t> = "/</a:t>
            </a:r>
            <a:r>
              <a:rPr lang="en-US" dirty="0" err="1"/>
              <a:t>digital_outputs</a:t>
            </a:r>
            <a:r>
              <a:rPr lang="en-US" dirty="0"/>
              <a:t>";</a:t>
            </a:r>
          </a:p>
          <a:p>
            <a:r>
              <a:rPr lang="en-US" dirty="0"/>
              <a:t>            $.ajax({url: </a:t>
            </a:r>
            <a:r>
              <a:rPr lang="en-US" dirty="0" err="1"/>
              <a:t>someUrl,dataType</a:t>
            </a:r>
            <a:r>
              <a:rPr lang="en-US" dirty="0"/>
              <a:t>: "</a:t>
            </a:r>
            <a:r>
              <a:rPr lang="en-US" dirty="0" err="1"/>
              <a:t>json</a:t>
            </a:r>
            <a:r>
              <a:rPr lang="en-US" dirty="0"/>
              <a:t>",success: function(response) {  //send data to a web server</a:t>
            </a:r>
          </a:p>
          <a:p>
            <a:r>
              <a:rPr lang="en-US" dirty="0"/>
              <a:t>                    if (</a:t>
            </a:r>
            <a:r>
              <a:rPr lang="en-US" dirty="0" err="1"/>
              <a:t>response.digital_outputs</a:t>
            </a:r>
            <a:r>
              <a:rPr lang="en-US" dirty="0"/>
              <a:t>["dout1"] == 1)  $("#dout1").html("HIGH")</a:t>
            </a:r>
          </a:p>
          <a:p>
            <a:r>
              <a:rPr lang="en-US" dirty="0"/>
              <a:t>                    else   $("#dout1").html("LOW")</a:t>
            </a:r>
          </a:p>
          <a:p>
            <a:r>
              <a:rPr lang="en-US" dirty="0"/>
              <a:t>                    if (</a:t>
            </a:r>
            <a:r>
              <a:rPr lang="en-US" dirty="0" err="1"/>
              <a:t>response.digital_outputs</a:t>
            </a:r>
            <a:r>
              <a:rPr lang="en-US" dirty="0"/>
              <a:t>["dout2"] == 1)  $("#dout2").html("HIGH")</a:t>
            </a:r>
          </a:p>
          <a:p>
            <a:r>
              <a:rPr lang="en-US" dirty="0"/>
              <a:t>                    else   $("#dout2").html("LOW")</a:t>
            </a:r>
          </a:p>
          <a:p>
            <a:r>
              <a:rPr lang="en-US" dirty="0"/>
              <a:t>                    if (</a:t>
            </a:r>
            <a:r>
              <a:rPr lang="en-US" dirty="0" err="1"/>
              <a:t>response.digital_outputs</a:t>
            </a:r>
            <a:r>
              <a:rPr lang="en-US" dirty="0"/>
              <a:t>["dout3"] == 1)  $("#dout3").html("HIGH")</a:t>
            </a:r>
          </a:p>
          <a:p>
            <a:r>
              <a:rPr lang="en-US" dirty="0"/>
              <a:t>                    else  $("#dout3").html("LOW")</a:t>
            </a:r>
          </a:p>
          <a:p>
            <a:r>
              <a:rPr lang="en-US" dirty="0"/>
              <a:t>                    if (</a:t>
            </a:r>
            <a:r>
              <a:rPr lang="en-US" dirty="0" err="1"/>
              <a:t>response.digital_outputs</a:t>
            </a:r>
            <a:r>
              <a:rPr lang="en-US" dirty="0"/>
              <a:t>["dout4"] == 1) $("#dout4").html("HIGH")</a:t>
            </a:r>
          </a:p>
          <a:p>
            <a:r>
              <a:rPr lang="en-US" dirty="0"/>
              <a:t>                    else   $("#dout4").html("LOW")}})}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BF498-6F18-44C5-B4EA-C4FC88D1F391}"/>
              </a:ext>
            </a:extLst>
          </p:cNvPr>
          <p:cNvSpPr txBox="1"/>
          <p:nvPr/>
        </p:nvSpPr>
        <p:spPr>
          <a:xfrm>
            <a:off x="8588829" y="424542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การใช้ </a:t>
            </a:r>
            <a:r>
              <a:rPr lang="en-US" dirty="0"/>
              <a:t>ajax </a:t>
            </a:r>
            <a:r>
              <a:rPr lang="th-TH" dirty="0"/>
              <a:t>คู่กับ 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05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123456\AppData\Local\Temp\x10sctmp4.png">
            <a:extLst>
              <a:ext uri="{FF2B5EF4-FFF2-40B4-BE49-F238E27FC236}">
                <a16:creationId xmlns:a16="http://schemas.microsoft.com/office/drawing/2014/main" id="{DE52AA09-9546-44A0-A83B-A2E529E4B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0"/>
            <a:ext cx="701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1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-PS\AppData\Local\Temp\x10sctmp6.png">
            <a:extLst>
              <a:ext uri="{FF2B5EF4-FFF2-40B4-BE49-F238E27FC236}">
                <a16:creationId xmlns:a16="http://schemas.microsoft.com/office/drawing/2014/main" id="{331036CF-8861-4C6E-9A20-4DF055953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223838"/>
            <a:ext cx="7629525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BB9C3-3D72-4ED2-A4DE-29CFA563CD3B}"/>
              </a:ext>
            </a:extLst>
          </p:cNvPr>
          <p:cNvSpPr txBox="1"/>
          <p:nvPr/>
        </p:nvSpPr>
        <p:spPr>
          <a:xfrm>
            <a:off x="8703733" y="1761067"/>
            <a:ext cx="2632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ใส่ชื่อเครือข่าย   เช่น  </a:t>
            </a:r>
            <a:r>
              <a:rPr lang="en-US" dirty="0"/>
              <a:t>“</a:t>
            </a:r>
            <a:r>
              <a:rPr lang="en-US" dirty="0" err="1"/>
              <a:t>truemove</a:t>
            </a:r>
            <a:r>
              <a:rPr lang="en-US" dirty="0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52E5C-77B0-49F8-BF79-E3D6350C29CD}"/>
              </a:ext>
            </a:extLst>
          </p:cNvPr>
          <p:cNvSpPr txBox="1"/>
          <p:nvPr/>
        </p:nvSpPr>
        <p:spPr>
          <a:xfrm>
            <a:off x="8703733" y="237066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ใส่รหัสผ่าน</a:t>
            </a:r>
            <a:r>
              <a:rPr lang="en-US" dirty="0"/>
              <a:t> </a:t>
            </a:r>
            <a:r>
              <a:rPr lang="th-TH" dirty="0"/>
              <a:t>เช่น </a:t>
            </a:r>
            <a:r>
              <a:rPr lang="en-US" dirty="0"/>
              <a:t>“123456”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82CEAD-ED6C-4403-8338-60507470717F}"/>
              </a:ext>
            </a:extLst>
          </p:cNvPr>
          <p:cNvCxnSpPr>
            <a:stCxn id="2" idx="1"/>
          </p:cNvCxnSpPr>
          <p:nvPr/>
        </p:nvCxnSpPr>
        <p:spPr>
          <a:xfrm flipH="1">
            <a:off x="4131733" y="1945733"/>
            <a:ext cx="4572000" cy="678934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35DD49-A553-47F6-8423-42BE98064A8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453467" y="2555333"/>
            <a:ext cx="4250266" cy="39106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1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123456\AppData\Local\Temp\x10sctmp6.png">
            <a:extLst>
              <a:ext uri="{FF2B5EF4-FFF2-40B4-BE49-F238E27FC236}">
                <a16:creationId xmlns:a16="http://schemas.microsoft.com/office/drawing/2014/main" id="{D458AEFA-A0FA-483F-A545-8968DBC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23825"/>
            <a:ext cx="8248650" cy="66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6D4DD2-AD36-4C44-AE43-04B733AD6B4C}"/>
              </a:ext>
            </a:extLst>
          </p:cNvPr>
          <p:cNvCxnSpPr/>
          <p:nvPr/>
        </p:nvCxnSpPr>
        <p:spPr>
          <a:xfrm flipV="1">
            <a:off x="711200" y="812800"/>
            <a:ext cx="1968500" cy="256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38C9CD-9AAA-4CEC-8EE5-8EF52AB79933}"/>
              </a:ext>
            </a:extLst>
          </p:cNvPr>
          <p:cNvSpPr txBox="1"/>
          <p:nvPr/>
        </p:nvSpPr>
        <p:spPr>
          <a:xfrm>
            <a:off x="177800" y="3429000"/>
            <a:ext cx="195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to esp8266</a:t>
            </a:r>
          </a:p>
        </p:txBody>
      </p:sp>
    </p:spTree>
    <p:extLst>
      <p:ext uri="{BB962C8B-B14F-4D97-AF65-F5344CB8AC3E}">
        <p14:creationId xmlns:p14="http://schemas.microsoft.com/office/powerpoint/2010/main" val="1324919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1490</Words>
  <Application>Microsoft Office PowerPoint</Application>
  <PresentationFormat>Widescreen</PresentationFormat>
  <Paragraphs>196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Segoe UI</vt:lpstr>
      <vt:lpstr>Tahoma</vt:lpstr>
      <vt:lpstr>TH SarabunPSK</vt:lpstr>
      <vt:lpstr>Verdana</vt:lpstr>
      <vt:lpstr>Office Theme</vt:lpstr>
      <vt:lpstr>Esp8266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1-1</vt:lpstr>
      <vt:lpstr>PowerPoint Presentation</vt:lpstr>
      <vt:lpstr>PowerPoint Presentation</vt:lpstr>
      <vt:lpstr>Put HTML to Arduino Sketch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How to Put Photo in 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inputs and Outputs</vt:lpstr>
      <vt:lpstr>AJAX = Asychronous Javascriprt And XML</vt:lpstr>
      <vt:lpstr>PowerPoint Presentation</vt:lpstr>
      <vt:lpstr>PowerPoint Presentation</vt:lpstr>
      <vt:lpstr>PowerPoint Presentation</vt:lpstr>
      <vt:lpstr>PowerPoint Presentation</vt:lpstr>
      <vt:lpstr>ตย. XMLHttpRequest Object AJAX</vt:lpstr>
      <vt:lpstr>Java script object notation (JSON)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Esp8266 Server</dc:title>
  <dc:creator>PC-PS</dc:creator>
  <cp:lastModifiedBy>Administator</cp:lastModifiedBy>
  <cp:revision>43</cp:revision>
  <dcterms:created xsi:type="dcterms:W3CDTF">2017-08-31T14:18:07Z</dcterms:created>
  <dcterms:modified xsi:type="dcterms:W3CDTF">2021-03-09T14:27:16Z</dcterms:modified>
</cp:coreProperties>
</file>